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8" r:id="rId2"/>
    <p:sldId id="259" r:id="rId3"/>
    <p:sldId id="302" r:id="rId4"/>
    <p:sldId id="301" r:id="rId5"/>
    <p:sldId id="260" r:id="rId6"/>
    <p:sldId id="267" r:id="rId7"/>
    <p:sldId id="263" r:id="rId8"/>
    <p:sldId id="276" r:id="rId9"/>
    <p:sldId id="266" r:id="rId10"/>
    <p:sldId id="268" r:id="rId11"/>
    <p:sldId id="262" r:id="rId12"/>
    <p:sldId id="303" r:id="rId13"/>
    <p:sldId id="265" r:id="rId14"/>
    <p:sldId id="270" r:id="rId15"/>
    <p:sldId id="271" r:id="rId16"/>
    <p:sldId id="273" r:id="rId17"/>
    <p:sldId id="274" r:id="rId18"/>
    <p:sldId id="275" r:id="rId19"/>
    <p:sldId id="282" r:id="rId20"/>
    <p:sldId id="279" r:id="rId21"/>
    <p:sldId id="299" r:id="rId22"/>
    <p:sldId id="300" r:id="rId23"/>
    <p:sldId id="304" r:id="rId24"/>
    <p:sldId id="292" r:id="rId25"/>
    <p:sldId id="291" r:id="rId26"/>
    <p:sldId id="285" r:id="rId27"/>
    <p:sldId id="278" r:id="rId28"/>
    <p:sldId id="287" r:id="rId29"/>
    <p:sldId id="293" r:id="rId30"/>
    <p:sldId id="296" r:id="rId31"/>
    <p:sldId id="297" r:id="rId32"/>
    <p:sldId id="298" r:id="rId33"/>
    <p:sldId id="318" r:id="rId34"/>
    <p:sldId id="315" r:id="rId35"/>
    <p:sldId id="288" r:id="rId36"/>
    <p:sldId id="316" r:id="rId37"/>
    <p:sldId id="317" r:id="rId38"/>
    <p:sldId id="289" r:id="rId39"/>
    <p:sldId id="277" r:id="rId40"/>
    <p:sldId id="305" r:id="rId41"/>
    <p:sldId id="319" r:id="rId42"/>
    <p:sldId id="306" r:id="rId43"/>
    <p:sldId id="308" r:id="rId44"/>
    <p:sldId id="309" r:id="rId45"/>
    <p:sldId id="310" r:id="rId46"/>
    <p:sldId id="313" r:id="rId47"/>
    <p:sldId id="314" r:id="rId48"/>
    <p:sldId id="307" r:id="rId49"/>
    <p:sldId id="312" r:id="rId50"/>
  </p:sldIdLst>
  <p:sldSz cx="9144000" cy="6858000" type="screen4x3"/>
  <p:notesSz cx="6858000" cy="9144000"/>
  <p:defaultTextStyle>
    <a:defPPr>
      <a:defRPr lang="fa-I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 varScale="1">
        <p:scale>
          <a:sx n="66" d="100"/>
          <a:sy n="6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A6CA-0920-46B8-89EA-74ADC83FFF76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21DDED6-C20D-4D35-8F4D-AE20FF9179A5}" type="slidenum">
              <a:rPr lang="fa-IR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C065-4ACF-4DB7-B247-138562F958D6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F6100-7A75-4330-B1A7-E7A3D4EC7C8A}" type="slidenum">
              <a:rPr lang="fa-IR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D1B7-6275-492F-A510-C3DD82B4D0BE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4038E-765B-4BF3-9D10-7D41D3FE4518}" type="slidenum">
              <a:rPr lang="fa-IR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EBA99C-AF32-4F3F-A76A-89299650AD03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850F2-EBEA-4750-B93F-366A44E19D6B}" type="slidenum">
              <a:rPr lang="fa-IR"/>
              <a:pPr/>
              <a:t>‹#›</a:t>
            </a:fld>
            <a:endParaRPr lang="fa-I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936B1-87CE-4A68-BCEC-551D4BD36365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5B82ED9-3501-4F27-8F1B-76E48E073BB2}" type="slidenum">
              <a:rPr lang="fa-IR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699D-389A-4B03-9586-F4ECF4A8EED6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459B-1494-4974-B331-665FD06FCD07}" type="slidenum">
              <a:rPr lang="fa-IR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A2A6-09CE-4608-B5FC-A829CFAE9360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01FB1-7CB7-4B4A-8BC3-75073F4650C2}" type="slidenum">
              <a:rPr lang="fa-IR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7F2A41-E881-4A88-8BC0-39A24D3162A4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C93A0A-351F-43CD-AB92-6454ABFF3151}" type="slidenum">
              <a:rPr lang="fa-IR"/>
              <a:pPr/>
              <a:t>‹#›</a:t>
            </a:fld>
            <a:endParaRPr lang="fa-I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269B-5BFD-4817-9297-5DD0D47DC757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4D646-4FB8-44FA-A0D4-480D16EB9BBB}" type="slidenum">
              <a:rPr lang="fa-IR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4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" name="Straight Connector 5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83EE53-09D1-4094-BD2C-6F89F464A11B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45425-82C1-4D54-9AB0-24A289F5D0AB}" type="slidenum">
              <a:rPr lang="fa-IR"/>
              <a:pPr/>
              <a:t>‹#›</a:t>
            </a:fld>
            <a:endParaRPr lang="fa-I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4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7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8AFA59-76D8-425C-A61E-74C363681A63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2EECB-940C-409C-A31E-8A62A815305D}" type="slidenum">
              <a:rPr lang="fa-IR"/>
              <a:pPr/>
              <a:t>‹#›</a:t>
            </a:fld>
            <a:endParaRPr lang="fa-I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38BC0-0AD4-4F32-B54C-FB38671CFCD3}" type="datetimeFigureOut">
              <a:rPr lang="fa-IR"/>
              <a:pPr>
                <a:defRPr/>
              </a:pPr>
              <a:t>10/28/1444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3FA57F3F-AF11-4F0F-A5CF-BE15EE7AB896}" type="slidenum">
              <a:rPr lang="fa-IR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0" r:id="rId4"/>
    <p:sldLayoutId id="2147483751" r:id="rId5"/>
    <p:sldLayoutId id="2147483758" r:id="rId6"/>
    <p:sldLayoutId id="2147483752" r:id="rId7"/>
    <p:sldLayoutId id="2147483759" r:id="rId8"/>
    <p:sldLayoutId id="2147483760" r:id="rId9"/>
    <p:sldLayoutId id="2147483753" r:id="rId10"/>
    <p:sldLayoutId id="2147483754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a-IR" altLang="fa-IR"/>
          </a:p>
        </p:txBody>
      </p:sp>
      <p:sp>
        <p:nvSpPr>
          <p:cNvPr id="8195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8" y="1600200"/>
            <a:ext cx="7324725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Renorenal</a:t>
            </a:r>
            <a:r>
              <a:rPr lang="en-US" dirty="0"/>
              <a:t> Reflex</a:t>
            </a:r>
            <a:endParaRPr lang="fa-IR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981075"/>
            <a:ext cx="5184775" cy="5327650"/>
          </a:xfrm>
        </p:spPr>
      </p:pic>
      <p:sp>
        <p:nvSpPr>
          <p:cNvPr id="18436" name="Content Placeholder 4"/>
          <p:cNvSpPr>
            <a:spLocks noGrp="1" noChangeArrowheads="1"/>
          </p:cNvSpPr>
          <p:nvPr>
            <p:ph sz="quarter" idx="2"/>
          </p:nvPr>
        </p:nvSpPr>
        <p:spPr>
          <a:xfrm>
            <a:off x="250825" y="1628775"/>
            <a:ext cx="4176713" cy="4572000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Pelvic pressure or high salt intake: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activates ARSN 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inhibits ERSNA 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Reversal of reno-renal reflex 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ischemic kidneys 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chronic hypertension</a:t>
            </a:r>
            <a:endParaRPr lang="fa-I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288" y="2997200"/>
            <a:ext cx="7612062" cy="1143000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Pathophysiology of RDN in BP improvement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850900"/>
          </a:xfrm>
        </p:spPr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Mechanisms of RDN-Induced BP Lowering</a:t>
            </a:r>
            <a:endParaRPr lang="fa-IR" dirty="0"/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457200" y="1844675"/>
            <a:ext cx="7467600" cy="4629150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Renal afferent signaling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Renal efferent neural signaling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Suppression of RAAS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Increased renal sodium and water excretion </a:t>
            </a:r>
          </a:p>
          <a:p>
            <a:pPr algn="l" rtl="0"/>
            <a:endParaRPr lang="en-US" b="1" smtClean="0">
              <a:cs typeface="Times New Roman" pitchFamily="18" charset="0"/>
            </a:endParaRPr>
          </a:p>
          <a:p>
            <a:pPr algn="l" rtl="0"/>
            <a:endParaRPr lang="en-US" b="1" smtClean="0">
              <a:cs typeface="Times New Roman" pitchFamily="18" charset="0"/>
            </a:endParaRPr>
          </a:p>
          <a:p>
            <a:pPr algn="l" rtl="0"/>
            <a:endParaRPr lang="fa-I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0350"/>
            <a:ext cx="7467600" cy="1897063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09725"/>
            <a:ext cx="78390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55650" y="5013325"/>
            <a:ext cx="2674938" cy="360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RDN group</a:t>
            </a:r>
            <a:endParaRPr lang="fa-IR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33600"/>
            <a:ext cx="3863975" cy="2555875"/>
          </a:xfrm>
        </p:spPr>
      </p:pic>
      <p:pic>
        <p:nvPicPr>
          <p:cNvPr id="2253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205038"/>
            <a:ext cx="4319587" cy="2519362"/>
          </a:xfr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5076825" y="4797425"/>
            <a:ext cx="2673350" cy="576263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Control group</a:t>
            </a:r>
            <a:endParaRPr lang="fa-IR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7467600" cy="2571750"/>
          </a:xfrm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429000"/>
            <a:ext cx="7267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765175"/>
            <a:ext cx="7848600" cy="57594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88640"/>
            <a:ext cx="6923112" cy="863873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err="1" smtClean="0"/>
              <a:t>Persistant</a:t>
            </a:r>
            <a:r>
              <a:rPr lang="en-US" dirty="0" smtClean="0"/>
              <a:t> effect of RDN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07504" y="1412776"/>
            <a:ext cx="4824536" cy="4968552"/>
          </a:xfrm>
        </p:spPr>
        <p:txBody>
          <a:bodyPr>
            <a:normAutofit/>
          </a:bodyPr>
          <a:lstStyle/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renal </a:t>
            </a:r>
            <a:r>
              <a:rPr lang="en-US" dirty="0" err="1"/>
              <a:t>denervation</a:t>
            </a:r>
            <a:r>
              <a:rPr lang="en-US" dirty="0"/>
              <a:t> 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brain stem and </a:t>
            </a:r>
            <a:r>
              <a:rPr lang="en-US" dirty="0" err="1"/>
              <a:t>stellate</a:t>
            </a:r>
            <a:r>
              <a:rPr lang="en-US" dirty="0"/>
              <a:t> ganglion </a:t>
            </a:r>
            <a:r>
              <a:rPr lang="en-US" i="1" dirty="0" smtClean="0">
                <a:solidFill>
                  <a:srgbClr val="C00000"/>
                </a:solidFill>
              </a:rPr>
              <a:t>remodeling</a:t>
            </a:r>
          </a:p>
          <a:p>
            <a:pPr marL="640080" lvl="1" indent="-274320" algn="l" rtl="0" fontAlgn="auto">
              <a:spcAft>
                <a:spcPts val="0"/>
              </a:spcAft>
              <a:buNone/>
              <a:defRPr/>
            </a:pPr>
            <a:endParaRPr lang="en-US" i="1" dirty="0">
              <a:solidFill>
                <a:srgbClr val="C00000"/>
              </a:solidFill>
            </a:endParaRP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reduce nerve activity.</a:t>
            </a:r>
          </a:p>
          <a:p>
            <a:pPr lvl="2" indent="-182880" algn="l" rtl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inhibition of afferent nerve signaling </a:t>
            </a:r>
            <a:endParaRPr lang="en-US" b="1" dirty="0"/>
          </a:p>
          <a:p>
            <a:pPr lvl="2" indent="-182880" algn="l" rtl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retrograde trans-synaptic degeneration </a:t>
            </a:r>
            <a:endParaRPr lang="en-US" dirty="0" smtClean="0"/>
          </a:p>
          <a:p>
            <a:pPr lvl="2" indent="-182880" algn="l" rtl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endParaRPr lang="en-US" dirty="0" smtClean="0"/>
          </a:p>
          <a:p>
            <a:pPr indent="-182880" algn="l" rtl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Potential role of inflammatory pathways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42840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Total versus Afferent RDN</a:t>
            </a:r>
            <a:endParaRPr lang="fa-IR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16113"/>
            <a:ext cx="8208963" cy="41767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713" y="2708275"/>
            <a:ext cx="7200900" cy="1081088"/>
          </a:xfrm>
        </p:spPr>
        <p:txBody>
          <a:bodyPr/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sz="2400" dirty="0"/>
              <a:t>Updates in the treatment of hypertension; Renal </a:t>
            </a:r>
            <a:r>
              <a:rPr lang="en-US" sz="2400" dirty="0" err="1"/>
              <a:t>Denervation</a:t>
            </a:r>
            <a:endParaRPr lang="fa-I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413" y="5013325"/>
            <a:ext cx="6264275" cy="1295400"/>
          </a:xfrm>
        </p:spPr>
        <p:txBody>
          <a:bodyPr>
            <a:normAutofit fontScale="77500" lnSpcReduction="20000"/>
          </a:bodyPr>
          <a:lstStyle/>
          <a:p>
            <a:pPr algn="ctr" rtl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en-US" dirty="0"/>
              <a:t>M. H. </a:t>
            </a:r>
            <a:r>
              <a:rPr lang="en-US" altLang="en-US" dirty="0" err="1"/>
              <a:t>Shojamoradi</a:t>
            </a:r>
            <a:r>
              <a:rPr lang="en-US" altLang="en-US" dirty="0"/>
              <a:t>, </a:t>
            </a:r>
            <a:r>
              <a:rPr lang="en-US" altLang="en-US" dirty="0" err="1"/>
              <a:t>Nephrologist</a:t>
            </a:r>
            <a:endParaRPr lang="en-US" altLang="en-US" dirty="0"/>
          </a:p>
          <a:p>
            <a:pPr algn="ctr" rtl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en-US" dirty="0"/>
              <a:t>Imam Khomeini Hospital Complex, </a:t>
            </a:r>
          </a:p>
          <a:p>
            <a:pPr algn="ctr" rtl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en-US" dirty="0"/>
              <a:t>Tehran University of Medical </a:t>
            </a:r>
            <a:r>
              <a:rPr lang="en-US" altLang="en-US" dirty="0" err="1"/>
              <a:t>Sciencee</a:t>
            </a:r>
            <a:endParaRPr lang="en-US" altLang="en-US" dirty="0"/>
          </a:p>
          <a:p>
            <a:pPr algn="ctr" rtl="0" fontAlgn="auto">
              <a:spcAft>
                <a:spcPts val="0"/>
              </a:spcAft>
              <a:buFont typeface="Wingdings"/>
              <a:buNone/>
              <a:defRPr/>
            </a:pPr>
            <a:endParaRPr lang="en-US" altLang="en-US" dirty="0"/>
          </a:p>
          <a:p>
            <a:pPr algn="ctr" rtl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en-US" dirty="0"/>
              <a:t>May, 2023</a:t>
            </a:r>
          </a:p>
          <a:p>
            <a:pPr algn="ctr" rtl="0" fontAlgn="auto">
              <a:spcAft>
                <a:spcPts val="0"/>
              </a:spcAft>
              <a:buFont typeface="Wingdings"/>
              <a:buNone/>
              <a:defRPr/>
            </a:pPr>
            <a:endParaRPr lang="fa-IR" dirty="0"/>
          </a:p>
        </p:txBody>
      </p:sp>
      <p:pic>
        <p:nvPicPr>
          <p:cNvPr id="9220" name="Picture 3" descr="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33375"/>
            <a:ext cx="13763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33375"/>
            <a:ext cx="1219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60350"/>
            <a:ext cx="1304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993775"/>
          </a:xfrm>
        </p:spPr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Methods to Assess the Efficacy of RDN</a:t>
            </a:r>
            <a:endParaRPr lang="fa-IR" dirty="0"/>
          </a:p>
        </p:txBody>
      </p:sp>
      <p:sp>
        <p:nvSpPr>
          <p:cNvPr id="27651" name="Content Placeholder 6"/>
          <p:cNvSpPr>
            <a:spLocks noGrp="1" noChangeArrowheads="1"/>
          </p:cNvSpPr>
          <p:nvPr>
            <p:ph sz="quarter" idx="1"/>
          </p:nvPr>
        </p:nvSpPr>
        <p:spPr>
          <a:xfrm>
            <a:off x="457200" y="1773238"/>
            <a:ext cx="8002588" cy="4700587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Direct neural stimulation of afferent renal nerves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Pressor vs depressor nerves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pt-BR" smtClean="0">
                <a:cs typeface="Times New Roman" pitchFamily="18" charset="0"/>
              </a:rPr>
              <a:t>Indirect testing via reflex responses</a:t>
            </a:r>
          </a:p>
          <a:p>
            <a:pPr lvl="1" algn="l" rtl="0"/>
            <a:r>
              <a:rPr lang="pt-BR" smtClean="0">
                <a:cs typeface="Times New Roman" pitchFamily="18" charset="0"/>
              </a:rPr>
              <a:t>Mental stress, head-up tilt, isometric hand grip, lower body negative pressure</a:t>
            </a:r>
          </a:p>
          <a:p>
            <a:pPr algn="l" rtl="0"/>
            <a:endParaRPr lang="pt-BR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Passive monitoring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NE spillover, renal sympathetic traffic</a:t>
            </a:r>
            <a:br>
              <a:rPr lang="en-US" smtClean="0">
                <a:cs typeface="Times New Roman" pitchFamily="18" charset="0"/>
              </a:rPr>
            </a:br>
            <a:r>
              <a:rPr lang="pt-BR" smtClean="0">
                <a:cs typeface="Times New Roman" pitchFamily="18" charset="0"/>
              </a:rPr>
              <a:t/>
            </a:r>
            <a:br>
              <a:rPr lang="pt-BR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/>
            </a:r>
            <a:br>
              <a:rPr lang="en-US" smtClean="0">
                <a:cs typeface="Times New Roman" pitchFamily="18" charset="0"/>
              </a:rPr>
            </a:br>
            <a:endParaRPr lang="fa-I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92150"/>
            <a:ext cx="8353425" cy="5689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850900"/>
          </a:xfrm>
        </p:spPr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renal nerve activity and fluid retention in</a:t>
            </a:r>
            <a:r>
              <a:rPr lang="fa-IR" dirty="0"/>
              <a:t> </a:t>
            </a:r>
            <a:r>
              <a:rPr lang="en-US" dirty="0"/>
              <a:t>heart failure</a:t>
            </a:r>
            <a:endParaRPr lang="fa-IR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557338"/>
            <a:ext cx="7200900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90825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Clinical implications of RDN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err="1"/>
              <a:t>Symplicity</a:t>
            </a:r>
            <a:r>
              <a:rPr lang="en-US" dirty="0"/>
              <a:t> HTN-3 trial </a:t>
            </a:r>
            <a:endParaRPr lang="fa-IR" dirty="0"/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02588" cy="4873625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No BP-lowering efficacy of mono-electrode RF catheter compared with sham procedure at 6 months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methodological limitations of  trial: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frequent medication change 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limited experience of the proceduralists, 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incomplete circumferential ablation 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new insights on renal nerve distribution</a:t>
            </a:r>
            <a:endParaRPr lang="fa-IR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2089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636838"/>
            <a:ext cx="6769100" cy="37925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8137525" cy="334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7777163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2506663"/>
            <a:ext cx="4321175" cy="2160587"/>
          </a:xfrm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492375"/>
            <a:ext cx="4537075" cy="2160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68413"/>
            <a:ext cx="8002587" cy="39639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Outlines</a:t>
            </a: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>
              <a:lnSpc>
                <a:spcPct val="250000"/>
              </a:lnSpc>
            </a:pPr>
            <a:r>
              <a:rPr lang="en-US" smtClean="0">
                <a:cs typeface="Times New Roman" pitchFamily="18" charset="0"/>
              </a:rPr>
              <a:t>Physiology of Renal Nerves</a:t>
            </a:r>
          </a:p>
          <a:p>
            <a:pPr algn="l" rtl="0">
              <a:lnSpc>
                <a:spcPct val="250000"/>
              </a:lnSpc>
            </a:pPr>
            <a:r>
              <a:rPr lang="en-US" smtClean="0">
                <a:cs typeface="Times New Roman" pitchFamily="18" charset="0"/>
              </a:rPr>
              <a:t>Pathophysiology of RDN in BP improvement</a:t>
            </a:r>
          </a:p>
          <a:p>
            <a:pPr algn="l" rtl="0">
              <a:lnSpc>
                <a:spcPct val="250000"/>
              </a:lnSpc>
            </a:pPr>
            <a:r>
              <a:rPr lang="en-US" smtClean="0">
                <a:cs typeface="Times New Roman" pitchFamily="18" charset="0"/>
              </a:rPr>
              <a:t>Clinical implications of RDN</a:t>
            </a:r>
          </a:p>
          <a:p>
            <a:pPr algn="l" rtl="0">
              <a:lnSpc>
                <a:spcPct val="250000"/>
              </a:lnSpc>
            </a:pPr>
            <a:r>
              <a:rPr lang="en-US" smtClean="0">
                <a:cs typeface="Times New Roman" pitchFamily="18" charset="0"/>
              </a:rPr>
              <a:t>Novel therapies for hypertension management</a:t>
            </a:r>
          </a:p>
          <a:p>
            <a:pPr algn="l" rtl="0">
              <a:lnSpc>
                <a:spcPct val="250000"/>
              </a:lnSpc>
            </a:pP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Patient selection</a:t>
            </a:r>
            <a:endParaRPr lang="fa-IR" dirty="0"/>
          </a:p>
        </p:txBody>
      </p:sp>
      <p:sp>
        <p:nvSpPr>
          <p:cNvPr id="40963" name="Content Placeholder 4"/>
          <p:cNvSpPr>
            <a:spLocks noGrp="1" noChangeArrowheads="1"/>
          </p:cNvSpPr>
          <p:nvPr>
            <p:ph sz="quarter" idx="1"/>
          </p:nvPr>
        </p:nvSpPr>
        <p:spPr>
          <a:xfrm>
            <a:off x="457200" y="1916113"/>
            <a:ext cx="7467600" cy="4557712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RDN in resistant hypertension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Hypertension-mediated organ damage and CV risk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Patient preference</a:t>
            </a:r>
            <a:br>
              <a:rPr lang="en-US" smtClean="0">
                <a:cs typeface="Times New Roman" pitchFamily="18" charset="0"/>
              </a:rPr>
            </a:br>
            <a:endParaRPr lang="fa-I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7467600" cy="706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Patient selection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0825" y="1412875"/>
            <a:ext cx="4392613" cy="5170488"/>
          </a:xfrm>
        </p:spPr>
        <p:txBody>
          <a:bodyPr>
            <a:normAutofit fontScale="92500" lnSpcReduction="10000"/>
          </a:bodyPr>
          <a:lstStyle/>
          <a:p>
            <a:pPr marL="274320" indent="-274320" algn="l" rtl="0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RDN  in adult patients with uncontrolled resistant hypertension and an </a:t>
            </a:r>
            <a:r>
              <a:rPr lang="en-US" dirty="0" err="1"/>
              <a:t>eGFR</a:t>
            </a:r>
            <a:r>
              <a:rPr lang="en-US" dirty="0"/>
              <a:t> ≥40</a:t>
            </a:r>
          </a:p>
          <a:p>
            <a:pPr marL="274320" indent="-274320" algn="l" rtl="0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High CV risk </a:t>
            </a:r>
            <a:r>
              <a:rPr lang="en-US" dirty="0" err="1"/>
              <a:t>favours</a:t>
            </a:r>
            <a:r>
              <a:rPr lang="en-US" dirty="0"/>
              <a:t> the use of RDN</a:t>
            </a:r>
          </a:p>
          <a:p>
            <a:pPr marL="274320" indent="-274320" algn="l" rtl="0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possible treatment for patients not tolerate antihypertensive drugs in long term 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patients who express preference to undergo RDN </a:t>
            </a:r>
            <a:br>
              <a:rPr lang="en-US" dirty="0"/>
            </a:br>
            <a:endParaRPr lang="fa-IR" dirty="0"/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476250"/>
            <a:ext cx="4033837" cy="61214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RDN not advised in: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7467600" cy="4556125"/>
          </a:xfrm>
        </p:spPr>
        <p:txBody>
          <a:bodyPr>
            <a:normAutofit fontScale="92500"/>
          </a:bodyPr>
          <a:lstStyle/>
          <a:p>
            <a:pPr marL="274320" indent="-274320" algn="l" rtl="0" fontAlgn="auto">
              <a:lnSpc>
                <a:spcPct val="20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Kidney transplant recipients </a:t>
            </a:r>
          </a:p>
          <a:p>
            <a:pPr marL="274320" indent="-274320" algn="l" rtl="0" fontAlgn="auto">
              <a:lnSpc>
                <a:spcPct val="20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CKD G4 and G5</a:t>
            </a:r>
          </a:p>
          <a:p>
            <a:pPr marL="274320" indent="-274320" algn="l" rtl="0" fontAlgn="auto">
              <a:lnSpc>
                <a:spcPct val="20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Fibromuscular dysplasia</a:t>
            </a:r>
          </a:p>
          <a:p>
            <a:pPr marL="274320" indent="-274320" algn="l" rtl="0" fontAlgn="auto">
              <a:lnSpc>
                <a:spcPct val="20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Untreated secondary hypertension </a:t>
            </a:r>
          </a:p>
          <a:p>
            <a:pPr marL="274320" indent="-274320" algn="l" rtl="0" fontAlgn="auto">
              <a:lnSpc>
                <a:spcPct val="20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Single functioning kidney </a:t>
            </a:r>
          </a:p>
          <a:p>
            <a:pPr marL="274320" indent="-274320" algn="l" rtl="0" fontAlgn="auto">
              <a:lnSpc>
                <a:spcPct val="20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/>
              <a:t>Haemodialysis</a:t>
            </a:r>
            <a:r>
              <a:rPr lang="en-US" dirty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Durability</a:t>
            </a:r>
            <a:endParaRPr lang="fa-IR" dirty="0"/>
          </a:p>
        </p:txBody>
      </p:sp>
      <p:sp>
        <p:nvSpPr>
          <p:cNvPr id="39939" name="Content Placeholder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02588" cy="2044700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Questions regarding functional re-innervation of kidneys following RDN</a:t>
            </a:r>
            <a:endParaRPr lang="fa-IR" smtClean="0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5157788"/>
            <a:ext cx="5761037" cy="9350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Drug interaction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873752"/>
          </a:xfrm>
        </p:spPr>
        <p:txBody>
          <a:bodyPr/>
          <a:lstStyle/>
          <a:p>
            <a:pPr algn="l" rtl="0"/>
            <a:r>
              <a:rPr lang="en-US" dirty="0" smtClean="0"/>
              <a:t>Possible drug interaction of RDN with central </a:t>
            </a:r>
            <a:r>
              <a:rPr lang="en-US" dirty="0" err="1" smtClean="0"/>
              <a:t>sympatholytics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err="1" smtClean="0"/>
              <a:t>Clonidine</a:t>
            </a:r>
            <a:endParaRPr lang="en-US" dirty="0" smtClean="0"/>
          </a:p>
          <a:p>
            <a:pPr lvl="1" algn="l" rtl="0"/>
            <a:r>
              <a:rPr lang="en-US" dirty="0" err="1" smtClean="0"/>
              <a:t>Spironolactone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lvl="1" algn="ctr" rtl="0">
              <a:buNone/>
            </a:pPr>
            <a:r>
              <a:rPr lang="en-US" dirty="0" smtClean="0"/>
              <a:t>Patients with greater sympathetic dependence (</a:t>
            </a:r>
            <a:r>
              <a:rPr lang="en-US" dirty="0" err="1" smtClean="0">
                <a:solidFill>
                  <a:srgbClr val="FF0000"/>
                </a:solidFill>
              </a:rPr>
              <a:t>clonidine</a:t>
            </a:r>
            <a:r>
              <a:rPr lang="en-US" dirty="0" smtClean="0">
                <a:solidFill>
                  <a:srgbClr val="FF0000"/>
                </a:solidFill>
              </a:rPr>
              <a:t>-sensitive</a:t>
            </a:r>
            <a:r>
              <a:rPr lang="en-US" dirty="0" smtClean="0"/>
              <a:t>) may represent a more susceptible population for RDN.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Patient preparation</a:t>
            </a:r>
            <a:endParaRPr lang="fa-IR" dirty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25538"/>
            <a:ext cx="8135938" cy="504031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Acute complications</a:t>
            </a:r>
            <a:endParaRPr lang="fa-IR" dirty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8066088" cy="4175125"/>
          </a:xfrm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732463"/>
            <a:ext cx="59039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long-term Concerns</a:t>
            </a:r>
            <a:endParaRPr lang="fa-IR" dirty="0"/>
          </a:p>
        </p:txBody>
      </p:sp>
      <p:sp>
        <p:nvSpPr>
          <p:cNvPr id="38915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47050" cy="3700463"/>
          </a:xfrm>
        </p:spPr>
        <p:txBody>
          <a:bodyPr/>
          <a:lstStyle/>
          <a:p>
            <a:pPr algn="l" rtl="0"/>
            <a:r>
              <a:rPr lang="en-US" i="1" smtClean="0">
                <a:cs typeface="Times New Roman" pitchFamily="18" charset="0"/>
              </a:rPr>
              <a:t>de novo</a:t>
            </a:r>
            <a:r>
              <a:rPr lang="en-US" smtClean="0">
                <a:cs typeface="Times New Roman" pitchFamily="18" charset="0"/>
              </a:rPr>
              <a:t> renal artery stenosis secondary to vascular injury induced by RDN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pooled annual incidence rate for renal artery stenting was 0.2%, similar to other patients with HTN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worsening kidney function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no significant change in eGFR after follow-up of 9.1 months</a:t>
            </a:r>
          </a:p>
          <a:p>
            <a:pPr algn="l" rtl="0"/>
            <a:endParaRPr lang="fa-IR" smtClean="0"/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5300663"/>
            <a:ext cx="5759450" cy="103346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rtl="0">
              <a:spcAft>
                <a:spcPts val="0"/>
              </a:spcAft>
              <a:defRPr/>
            </a:pPr>
            <a:r>
              <a:rPr lang="en-US" dirty="0"/>
              <a:t>Indications other than hypertension</a:t>
            </a:r>
            <a:endParaRPr lang="fa-IR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812925"/>
            <a:ext cx="5524500" cy="44481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04813"/>
            <a:ext cx="7920038" cy="619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7837487" cy="1143000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Physiology of Renal Nerves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857500"/>
            <a:ext cx="8208963" cy="1143000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Novel therapies for hypertension management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8208962" cy="640873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147050" cy="850900"/>
          </a:xfrm>
        </p:spPr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Therapeutic Classes Under Development</a:t>
            </a:r>
          </a:p>
        </p:txBody>
      </p:sp>
      <p:sp>
        <p:nvSpPr>
          <p:cNvPr id="48131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323850" y="1700213"/>
            <a:ext cx="8280400" cy="4773612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Non-steroidal mineralocorticoid receptor blockers (ns-MRA)</a:t>
            </a:r>
          </a:p>
          <a:p>
            <a:pPr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Aldosterone synthetase inhibitors</a:t>
            </a:r>
          </a:p>
          <a:p>
            <a:pPr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Aminopeptidase A inhibitors</a:t>
            </a:r>
          </a:p>
          <a:p>
            <a:pPr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Dual endothelin antagonists</a:t>
            </a:r>
          </a:p>
          <a:p>
            <a:pPr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Atrial natriuretic peptide analogs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576262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ns-MRA</a:t>
            </a:r>
          </a:p>
        </p:txBody>
      </p:sp>
      <p:sp>
        <p:nvSpPr>
          <p:cNvPr id="49155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79388" y="1196975"/>
            <a:ext cx="8569325" cy="5472113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higher selectivity for the MR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less hyperkalemia</a:t>
            </a:r>
          </a:p>
          <a:p>
            <a:pPr algn="l" rtl="0"/>
            <a:endParaRPr lang="en-US" sz="1800" smtClean="0">
              <a:latin typeface="Calibri" pitchFamily="34" charset="0"/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stimulate various genomic reactions, better overall efficacy and safety profile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Drugs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Finerenone</a:t>
            </a:r>
          </a:p>
          <a:p>
            <a:pPr lvl="2" algn="l" rtl="0"/>
            <a:r>
              <a:rPr lang="en-US" smtClean="0">
                <a:cs typeface="Times New Roman" pitchFamily="18" charset="0"/>
              </a:rPr>
              <a:t>spironolactone and eplerenone, primarily accumulate in kidneys</a:t>
            </a:r>
          </a:p>
          <a:p>
            <a:pPr lvl="2" algn="l" rtl="0"/>
            <a:r>
              <a:rPr lang="en-US" i="1" smtClean="0">
                <a:solidFill>
                  <a:srgbClr val="FF0000"/>
                </a:solidFill>
                <a:cs typeface="Times New Roman" pitchFamily="18" charset="0"/>
              </a:rPr>
              <a:t>finerenone is distributed evenly between the heart and the kidneys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Esaxerenone</a:t>
            </a:r>
          </a:p>
          <a:p>
            <a:pPr lvl="1" algn="l" rtl="0"/>
            <a:r>
              <a:rPr lang="en-US" smtClean="0">
                <a:cs typeface="Times New Roman" pitchFamily="18" charset="0"/>
              </a:rPr>
              <a:t>Ocedurenone</a:t>
            </a:r>
          </a:p>
          <a:p>
            <a:pPr lvl="1" algn="l" rtl="0"/>
            <a:endParaRPr lang="en-US" smtClean="0">
              <a:cs typeface="Times New Roman" pitchFamily="18" charset="0"/>
            </a:endParaRPr>
          </a:p>
          <a:p>
            <a:pPr lvl="1" algn="l" rtl="0"/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Aldosterone synthetase inhibitors</a:t>
            </a:r>
          </a:p>
        </p:txBody>
      </p:sp>
      <p:sp>
        <p:nvSpPr>
          <p:cNvPr id="50179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457200" y="2060575"/>
            <a:ext cx="7859713" cy="4176713"/>
          </a:xfrm>
        </p:spPr>
        <p:txBody>
          <a:bodyPr/>
          <a:lstStyle/>
          <a:p>
            <a:pPr algn="l" rtl="0"/>
            <a:r>
              <a:rPr lang="en-US" dirty="0" smtClean="0">
                <a:cs typeface="Times New Roman" pitchFamily="18" charset="0"/>
              </a:rPr>
              <a:t>Primary </a:t>
            </a:r>
            <a:r>
              <a:rPr lang="en-US" dirty="0" err="1" smtClean="0">
                <a:cs typeface="Times New Roman" pitchFamily="18" charset="0"/>
              </a:rPr>
              <a:t>aldosteronism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lvl="1" algn="l" rtl="0"/>
            <a:r>
              <a:rPr lang="en-US" dirty="0" err="1" smtClean="0">
                <a:cs typeface="Times New Roman" pitchFamily="18" charset="0"/>
              </a:rPr>
              <a:t>adrenalectomy</a:t>
            </a:r>
            <a:r>
              <a:rPr lang="en-US" dirty="0" smtClean="0">
                <a:cs typeface="Times New Roman" pitchFamily="18" charset="0"/>
              </a:rPr>
              <a:t> or </a:t>
            </a:r>
            <a:r>
              <a:rPr lang="en-US" dirty="0" err="1" smtClean="0">
                <a:cs typeface="Times New Roman" pitchFamily="18" charset="0"/>
              </a:rPr>
              <a:t>aldosterone</a:t>
            </a:r>
            <a:r>
              <a:rPr lang="en-US" dirty="0" smtClean="0">
                <a:cs typeface="Times New Roman" pitchFamily="18" charset="0"/>
              </a:rPr>
              <a:t>-blocking agents</a:t>
            </a:r>
          </a:p>
          <a:p>
            <a:pPr algn="l" rtl="0"/>
            <a:endParaRPr lang="en-US" dirty="0" smtClean="0">
              <a:cs typeface="Times New Roman" pitchFamily="18" charset="0"/>
            </a:endParaRPr>
          </a:p>
          <a:p>
            <a:pPr algn="l" rtl="0"/>
            <a:r>
              <a:rPr lang="en-US" dirty="0" err="1" smtClean="0">
                <a:cs typeface="Times New Roman" pitchFamily="18" charset="0"/>
              </a:rPr>
              <a:t>Fadrozole</a:t>
            </a:r>
            <a:endParaRPr lang="en-US" dirty="0" smtClean="0">
              <a:cs typeface="Times New Roman" pitchFamily="18" charset="0"/>
            </a:endParaRP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fungicide </a:t>
            </a:r>
            <a:endParaRPr lang="en-US" dirty="0" smtClean="0">
              <a:cs typeface="Times New Roman" pitchFamily="18" charset="0"/>
            </a:endParaRPr>
          </a:p>
          <a:p>
            <a:pPr lvl="1" algn="l" rtl="0"/>
            <a:r>
              <a:rPr lang="en-US" dirty="0" err="1" smtClean="0">
                <a:cs typeface="Times New Roman" pitchFamily="18" charset="0"/>
              </a:rPr>
              <a:t>aromatase</a:t>
            </a:r>
            <a:r>
              <a:rPr lang="en-US" dirty="0" smtClean="0">
                <a:cs typeface="Times New Roman" pitchFamily="18" charset="0"/>
              </a:rPr>
              <a:t> inhibitor </a:t>
            </a: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inhibition both AS and 11-hydroxylase (CYP11B1)</a:t>
            </a:r>
          </a:p>
          <a:p>
            <a:pPr lvl="1" algn="l" rtl="0"/>
            <a:endParaRPr lang="en-US" dirty="0" smtClean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nine ASIs</a:t>
            </a: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baxdrostat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Aminopeptidase A inhibitors</a:t>
            </a:r>
          </a:p>
        </p:txBody>
      </p:sp>
      <p:sp>
        <p:nvSpPr>
          <p:cNvPr id="51203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250825" y="1600200"/>
            <a:ext cx="8497888" cy="4873625"/>
          </a:xfrm>
        </p:spPr>
        <p:txBody>
          <a:bodyPr/>
          <a:lstStyle/>
          <a:p>
            <a:pPr algn="l" rtl="0"/>
            <a:r>
              <a:rPr lang="en-US" smtClean="0">
                <a:cs typeface="Times New Roman" pitchFamily="18" charset="0"/>
              </a:rPr>
              <a:t>APA converts AII to AIII in brain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Angiotensin III affects blood pressure by increasing central concentrations of vasopressin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APA inhibitor, EC33, decrease blood pressure by reducing angiotensin III  in brain without affecting systemic levels</a:t>
            </a:r>
          </a:p>
          <a:p>
            <a:pPr algn="l" rtl="0"/>
            <a:endParaRPr lang="en-US" smtClean="0">
              <a:cs typeface="Times New Roman" pitchFamily="18" charset="0"/>
            </a:endParaRPr>
          </a:p>
          <a:p>
            <a:pPr algn="l" rtl="0"/>
            <a:r>
              <a:rPr lang="en-US" smtClean="0">
                <a:cs typeface="Times New Roman" pitchFamily="18" charset="0"/>
              </a:rPr>
              <a:t>Firibastat is a novel prodrug that is metabolized to EC33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537"/>
          </a:xfrm>
        </p:spPr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Dual endothelin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836613"/>
            <a:ext cx="8496300" cy="5905500"/>
          </a:xfrm>
        </p:spPr>
        <p:txBody>
          <a:bodyPr>
            <a:normAutofit fontScale="85000" lnSpcReduction="20000"/>
          </a:bodyPr>
          <a:lstStyle/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Endothelin-1 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Vasoconstriction, endothelial dysfunction, aldosterone synthesis, increases catecholamine release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Two types of endothelin (ET) receptors: ETA and ETB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rgbClr val="00B0F0"/>
                </a:solidFill>
              </a:rPr>
              <a:t>Both are found on smooth muscle cells, mediate vasoconstriction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Only ETB receptors are present on endothelial cells and mediate vasodilation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rgbClr val="C00000"/>
                </a:solidFill>
              </a:rPr>
              <a:t>Unopposed ETA blockade 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over-stimulation of ETB receptors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non-selective vasodilation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increased vascular permeability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increased peripheral edema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increased plasma vasopressin and aldosterone levels.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Aprocitentan</a:t>
            </a:r>
            <a:r>
              <a:rPr lang="en-US" dirty="0"/>
              <a:t> is a non-selective ERA but has a 16-fold higher affinity for the ETB receptor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Atrial natriuretic peptide analogs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00213"/>
            <a:ext cx="8135938" cy="4773612"/>
          </a:xfrm>
        </p:spPr>
        <p:txBody>
          <a:bodyPr>
            <a:normAutofit fontScale="92500" lnSpcReduction="10000"/>
          </a:bodyPr>
          <a:lstStyle/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M-atrial natriuretic peptide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40 amino acid designer natriuretic peptide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activates the GC-A receptor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Increase cGMP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Mediates </a:t>
            </a:r>
          </a:p>
          <a:p>
            <a:pPr lvl="2" indent="-182880" algn="l" rtl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Natriuresis</a:t>
            </a:r>
          </a:p>
          <a:p>
            <a:pPr lvl="2" indent="-182880" algn="l" rtl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vasodilatation</a:t>
            </a:r>
          </a:p>
          <a:p>
            <a:pPr lvl="2" indent="-182880" algn="l" rtl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 aldosterone inhibition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Resistance to enzymatic degradation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52513"/>
            <a:ext cx="8135938" cy="498157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068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Thanks a lot for your attention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7920038" cy="439102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179388" y="5229225"/>
            <a:ext cx="8424862" cy="1295400"/>
          </a:xfrm>
        </p:spPr>
        <p:txBody>
          <a:bodyPr>
            <a:normAutofit fontScale="70000" lnSpcReduction="20000"/>
          </a:bodyPr>
          <a:lstStyle/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sensory afferents densely innervated in the </a:t>
            </a:r>
            <a:r>
              <a:rPr lang="en-US" dirty="0">
                <a:solidFill>
                  <a:schemeClr val="accent2"/>
                </a:solidFill>
              </a:rPr>
              <a:t>renal pelvis </a:t>
            </a:r>
            <a:r>
              <a:rPr lang="en-US" dirty="0"/>
              <a:t>and also </a:t>
            </a:r>
            <a:r>
              <a:rPr lang="en-US" dirty="0">
                <a:solidFill>
                  <a:schemeClr val="accent2"/>
                </a:solidFill>
              </a:rPr>
              <a:t>in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renal cortex </a:t>
            </a:r>
            <a:r>
              <a:rPr lang="en-US" dirty="0"/>
              <a:t>.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activation of renal afferent nerves (</a:t>
            </a:r>
            <a:r>
              <a:rPr lang="en-US" dirty="0" err="1">
                <a:solidFill>
                  <a:srgbClr val="FF0000"/>
                </a:solidFill>
              </a:rPr>
              <a:t>baroreceptor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chemoreceptor</a:t>
            </a:r>
            <a:r>
              <a:rPr lang="en-US" dirty="0"/>
              <a:t>) increases sympathetic nerve activity by stimulating pre-sympathetic neurons in brain.</a:t>
            </a:r>
            <a:endParaRPr lang="fa-I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Fluid regulation by renal nerves</a:t>
            </a:r>
            <a:endParaRPr lang="fa-IR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844675"/>
            <a:ext cx="4319588" cy="3384550"/>
          </a:xfrm>
        </p:spPr>
      </p:pic>
      <p:sp>
        <p:nvSpPr>
          <p:cNvPr id="13316" name="Content Placeholder 4"/>
          <p:cNvSpPr>
            <a:spLocks noGrp="1" noChangeArrowheads="1"/>
          </p:cNvSpPr>
          <p:nvPr>
            <p:ph sz="quarter" idx="2"/>
          </p:nvPr>
        </p:nvSpPr>
        <p:spPr>
          <a:xfrm>
            <a:off x="179388" y="1700213"/>
            <a:ext cx="4321175" cy="4213225"/>
          </a:xfrm>
        </p:spPr>
        <p:txBody>
          <a:bodyPr/>
          <a:lstStyle/>
          <a:p>
            <a:pPr algn="l" rtl="0">
              <a:lnSpc>
                <a:spcPct val="110000"/>
              </a:lnSpc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Activation of the efferent renal sympathetic nerves:</a:t>
            </a:r>
          </a:p>
          <a:p>
            <a:pPr lvl="1"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renin secretion</a:t>
            </a:r>
          </a:p>
          <a:p>
            <a:pPr lvl="1"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sodium reabsorption</a:t>
            </a:r>
          </a:p>
          <a:p>
            <a:pPr lvl="1" algn="l" rtl="0">
              <a:lnSpc>
                <a:spcPct val="200000"/>
              </a:lnSpc>
            </a:pPr>
            <a:r>
              <a:rPr lang="en-US" smtClean="0">
                <a:cs typeface="Times New Roman" pitchFamily="18" charset="0"/>
              </a:rPr>
              <a:t> increased renal vascular resistance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None/>
            </a:pPr>
            <a:endParaRPr 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77875"/>
          </a:xfrm>
        </p:spPr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Interaction of renal nerves and tubules</a:t>
            </a:r>
            <a:endParaRPr lang="fa-IR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1412875"/>
            <a:ext cx="5795962" cy="5111750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0" y="1773238"/>
            <a:ext cx="4103688" cy="4787900"/>
          </a:xfrm>
        </p:spPr>
        <p:txBody>
          <a:bodyPr>
            <a:normAutofit lnSpcReduction="10000"/>
          </a:bodyPr>
          <a:lstStyle/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Extensive sympathetic innervation in entire tubule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Most dense in TAL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Activation of the SNS: 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Increased  NHE3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Increased NA-K ATPase 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Activation of NKCC2 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ENaC</a:t>
            </a:r>
            <a:r>
              <a:rPr lang="en-US" dirty="0"/>
              <a:t> expression</a:t>
            </a:r>
          </a:p>
          <a:p>
            <a:pPr marL="640080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Increased AQP2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20713"/>
            <a:ext cx="8262938" cy="570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3525" y="1557338"/>
            <a:ext cx="5775325" cy="483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3354</TotalTime>
  <Words>662</Words>
  <Application>Microsoft Office PowerPoint</Application>
  <PresentationFormat>On-screen Show (4:3)</PresentationFormat>
  <Paragraphs>194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Oriel</vt:lpstr>
      <vt:lpstr>Slide 1</vt:lpstr>
      <vt:lpstr>Updates in the treatment of hypertension; Renal Denervation</vt:lpstr>
      <vt:lpstr>Outlines</vt:lpstr>
      <vt:lpstr>Physiology of Renal Nerves</vt:lpstr>
      <vt:lpstr>Slide 5</vt:lpstr>
      <vt:lpstr>Fluid regulation by renal nerves</vt:lpstr>
      <vt:lpstr>Interaction of renal nerves and tubules</vt:lpstr>
      <vt:lpstr>Slide 8</vt:lpstr>
      <vt:lpstr>Slide 9</vt:lpstr>
      <vt:lpstr>Slide 10</vt:lpstr>
      <vt:lpstr>Renorenal Reflex</vt:lpstr>
      <vt:lpstr>Pathophysiology of RDN in BP improvement</vt:lpstr>
      <vt:lpstr>Mechanisms of RDN-Induced BP Lowering</vt:lpstr>
      <vt:lpstr>Slide 14</vt:lpstr>
      <vt:lpstr>RDN group</vt:lpstr>
      <vt:lpstr>Slide 16</vt:lpstr>
      <vt:lpstr>Slide 17</vt:lpstr>
      <vt:lpstr>Persistant effect of RDN</vt:lpstr>
      <vt:lpstr>Total versus Afferent RDN</vt:lpstr>
      <vt:lpstr>Methods to Assess the Efficacy of RDN</vt:lpstr>
      <vt:lpstr>Slide 21</vt:lpstr>
      <vt:lpstr>renal nerve activity and fluid retention in heart failure</vt:lpstr>
      <vt:lpstr>Clinical implications of RDN</vt:lpstr>
      <vt:lpstr>Symplicity HTN-3 trial </vt:lpstr>
      <vt:lpstr>Slide 25</vt:lpstr>
      <vt:lpstr>Slide 26</vt:lpstr>
      <vt:lpstr>Slide 27</vt:lpstr>
      <vt:lpstr>Slide 28</vt:lpstr>
      <vt:lpstr>Slide 29</vt:lpstr>
      <vt:lpstr>Patient selection</vt:lpstr>
      <vt:lpstr>Patient selection</vt:lpstr>
      <vt:lpstr>RDN not advised in:</vt:lpstr>
      <vt:lpstr>Durability</vt:lpstr>
      <vt:lpstr>Drug interaction</vt:lpstr>
      <vt:lpstr>Patient preparation</vt:lpstr>
      <vt:lpstr>Acute complications</vt:lpstr>
      <vt:lpstr>long-term Concerns</vt:lpstr>
      <vt:lpstr>Indications other than hypertension</vt:lpstr>
      <vt:lpstr>Slide 39</vt:lpstr>
      <vt:lpstr>Novel therapies for hypertension management</vt:lpstr>
      <vt:lpstr>Slide 41</vt:lpstr>
      <vt:lpstr>Therapeutic Classes Under Development</vt:lpstr>
      <vt:lpstr>ns-MRA</vt:lpstr>
      <vt:lpstr>Aldosterone synthetase inhibitors</vt:lpstr>
      <vt:lpstr>Aminopeptidase A inhibitors</vt:lpstr>
      <vt:lpstr>Dual endothelin antagonists</vt:lpstr>
      <vt:lpstr>Atrial natriuretic peptide analogs</vt:lpstr>
      <vt:lpstr>Slide 48</vt:lpstr>
      <vt:lpstr>Thanks a lot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MM</cp:lastModifiedBy>
  <cp:revision>359</cp:revision>
  <dcterms:created xsi:type="dcterms:W3CDTF">2020-08-23T06:53:02Z</dcterms:created>
  <dcterms:modified xsi:type="dcterms:W3CDTF">2023-05-18T04:51:06Z</dcterms:modified>
</cp:coreProperties>
</file>